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28"/>
  </p:notesMasterIdLst>
  <p:sldIdLst>
    <p:sldId id="256" r:id="rId2"/>
    <p:sldId id="257" r:id="rId3"/>
    <p:sldId id="265" r:id="rId4"/>
    <p:sldId id="258" r:id="rId5"/>
    <p:sldId id="260" r:id="rId6"/>
    <p:sldId id="266" r:id="rId7"/>
    <p:sldId id="261" r:id="rId8"/>
    <p:sldId id="262" r:id="rId9"/>
    <p:sldId id="267" r:id="rId10"/>
    <p:sldId id="263" r:id="rId11"/>
    <p:sldId id="264" r:id="rId12"/>
    <p:sldId id="285" r:id="rId13"/>
    <p:sldId id="270" r:id="rId14"/>
    <p:sldId id="279" r:id="rId15"/>
    <p:sldId id="281" r:id="rId16"/>
    <p:sldId id="278" r:id="rId17"/>
    <p:sldId id="271" r:id="rId18"/>
    <p:sldId id="272" r:id="rId19"/>
    <p:sldId id="273" r:id="rId20"/>
    <p:sldId id="282" r:id="rId21"/>
    <p:sldId id="274" r:id="rId22"/>
    <p:sldId id="275" r:id="rId23"/>
    <p:sldId id="283" r:id="rId24"/>
    <p:sldId id="284" r:id="rId25"/>
    <p:sldId id="276" r:id="rId26"/>
    <p:sldId id="277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311" autoAdjust="0"/>
  </p:normalViewPr>
  <p:slideViewPr>
    <p:cSldViewPr snapToGrid="0">
      <p:cViewPr varScale="1">
        <p:scale>
          <a:sx n="78" d="100"/>
          <a:sy n="78" d="100"/>
        </p:scale>
        <p:origin x="24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8C6DD-8F1B-4746-9305-A5304A07664A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CA582-DCC9-4B9A-9FBA-E382D8865B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93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Hello,</a:t>
            </a:r>
            <a:r>
              <a:rPr lang="en-US" altLang="ko-KR" baseline="0" dirty="0" smtClean="0"/>
              <a:t> my name is </a:t>
            </a:r>
            <a:r>
              <a:rPr lang="en-US" altLang="ko-KR" baseline="0" dirty="0" err="1" smtClean="0"/>
              <a:t>Hyuk-jin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jeong</a:t>
            </a:r>
            <a:r>
              <a:rPr lang="en-US" altLang="ko-KR" baseline="0" dirty="0" smtClean="0"/>
              <a:t>, I and </a:t>
            </a:r>
            <a:r>
              <a:rPr lang="en-US" altLang="ko-KR" baseline="0" dirty="0" err="1" smtClean="0"/>
              <a:t>Inyong</a:t>
            </a:r>
            <a:r>
              <a:rPr lang="en-US" altLang="ko-KR" baseline="0" dirty="0" smtClean="0"/>
              <a:t> Lee will present the paper named “Maximizing speedup through ~”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13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078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Now, we can calculate</a:t>
            </a:r>
            <a:r>
              <a:rPr lang="en-US" altLang="ko-KR" baseline="0" dirty="0" smtClean="0"/>
              <a:t> the speedup, next step will be maximizing the speedup by adjusting the number of processors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554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Now, we can calculate</a:t>
            </a:r>
            <a:r>
              <a:rPr lang="en-US" altLang="ko-KR" baseline="0" dirty="0" smtClean="0"/>
              <a:t> the speedup, next step will be maximizing the speedup by adjusting the number of processors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55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At first,</a:t>
            </a:r>
            <a:r>
              <a:rPr lang="en-US" altLang="ko-KR" baseline="0" dirty="0" smtClean="0"/>
              <a:t> I will briefly introduce the author’s approach named self tuning.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This approach heavily depends on hardware architecture, so next, I will explain experimental environments, and self-tuning algorithms.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After that, </a:t>
            </a:r>
            <a:r>
              <a:rPr lang="en-US" altLang="ko-KR" baseline="0" dirty="0" err="1" smtClean="0"/>
              <a:t>Inyong</a:t>
            </a:r>
            <a:r>
              <a:rPr lang="en-US" altLang="ko-KR" baseline="0" dirty="0" smtClean="0"/>
              <a:t> will explain the advanced version of the self-tuning algorithms and conclude the presentation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65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Authors focused on maximizing</a:t>
            </a:r>
            <a:r>
              <a:rPr lang="en-US" altLang="ko-KR" baseline="0" dirty="0" smtClean="0"/>
              <a:t> the speedup of parallel jobs.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They observed speedup does not increase monotonically as the number of processors increases,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Which means more processors do not lead to more speedup.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So we need to find out optimal processor numbers between 1 and maximum number of processors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To do so, maybe we can try static processor allocation, but it is not optimal because a job’s speedup changes over its execution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So the authors suggest to determine the number of processors dynamically, and this is called self-tuning.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793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slide</a:t>
            </a:r>
            <a:r>
              <a:rPr lang="en-US" altLang="ko-KR" baseline="0" dirty="0" smtClean="0"/>
              <a:t> describes the overview of self-tuning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Self-tuning iteratively performs 3 steps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First, we measure job efficiencies at different processor allocations at runtime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Second, we calculate the speedup from job efficiencies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At last, we adjust a job’s processor allocation to maximize speedup</a:t>
            </a:r>
          </a:p>
          <a:p>
            <a:endParaRPr lang="en-US" altLang="ko-KR" dirty="0" smtClean="0"/>
          </a:p>
          <a:p>
            <a:r>
              <a:rPr lang="en-US" altLang="ko-KR" baseline="0" dirty="0" smtClean="0"/>
              <a:t>Authors depend on hardware support to measure job efficiencies, so I will first explain the experimental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79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6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2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Now, we can calculate</a:t>
            </a:r>
            <a:r>
              <a:rPr lang="en-US" altLang="ko-KR" baseline="0" dirty="0" smtClean="0"/>
              <a:t> the speedup, next step will be maximizing the speedup by adjusting the number of processors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554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만약</a:t>
            </a:r>
            <a:r>
              <a:rPr lang="en-US" altLang="ko-KR" dirty="0" smtClean="0"/>
              <a:t>, XL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X2 </a:t>
            </a:r>
            <a:r>
              <a:rPr lang="ko-KR" altLang="en-US" dirty="0" smtClean="0"/>
              <a:t>사이에서 </a:t>
            </a:r>
            <a:r>
              <a:rPr lang="en-US" altLang="ko-KR" dirty="0" err="1" smtClean="0"/>
              <a:t>fL</a:t>
            </a:r>
            <a:r>
              <a:rPr lang="ko-KR" altLang="en-US" dirty="0" smtClean="0"/>
              <a:t>보다 적은 값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fk</a:t>
            </a:r>
            <a:r>
              <a:rPr lang="en-US" altLang="ko-KR" dirty="0" smtClean="0"/>
              <a:t>)</a:t>
            </a:r>
            <a:r>
              <a:rPr lang="ko-KR" altLang="en-US" baseline="0" dirty="0" smtClean="0"/>
              <a:t> 나오면</a:t>
            </a:r>
            <a:r>
              <a:rPr lang="en-US" altLang="ko-KR" baseline="0" dirty="0" smtClean="0"/>
              <a:t> (non-unimodal),</a:t>
            </a:r>
            <a:r>
              <a:rPr lang="ko-KR" altLang="en-US" baseline="0" dirty="0" smtClean="0"/>
              <a:t> 그냥 </a:t>
            </a:r>
            <a:r>
              <a:rPr lang="en-US" altLang="ko-KR" baseline="0" dirty="0" smtClean="0"/>
              <a:t>unimodal</a:t>
            </a:r>
            <a:r>
              <a:rPr lang="ko-KR" altLang="en-US" baseline="0" dirty="0" smtClean="0"/>
              <a:t>한 것처럼 되도록 </a:t>
            </a:r>
            <a:r>
              <a:rPr lang="en-US" altLang="ko-KR" baseline="0" dirty="0" smtClean="0"/>
              <a:t>range </a:t>
            </a:r>
            <a:r>
              <a:rPr lang="ko-KR" altLang="en-US" baseline="0" dirty="0" smtClean="0"/>
              <a:t>설정해서 </a:t>
            </a:r>
            <a:r>
              <a:rPr lang="en-US" altLang="ko-KR" baseline="0" dirty="0" smtClean="0"/>
              <a:t>continue (</a:t>
            </a:r>
            <a:r>
              <a:rPr lang="en-US" altLang="ko-KR" baseline="0" dirty="0" err="1" smtClean="0"/>
              <a:t>fk</a:t>
            </a:r>
            <a:r>
              <a:rPr lang="en-US" altLang="ko-KR" baseline="0" dirty="0" smtClean="0"/>
              <a:t>, f2, f1), </a:t>
            </a:r>
            <a:r>
              <a:rPr lang="en-US" altLang="ko-KR" baseline="0" dirty="0" err="1" smtClean="0"/>
              <a:t>interva</a:t>
            </a:r>
            <a:r>
              <a:rPr lang="ko-KR" altLang="en-US" baseline="0" dirty="0" smtClean="0"/>
              <a:t>은 </a:t>
            </a:r>
            <a:r>
              <a:rPr lang="en-US" altLang="ko-KR" baseline="0" dirty="0" smtClean="0"/>
              <a:t>[Xk~f1]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879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만약</a:t>
            </a:r>
            <a:r>
              <a:rPr lang="en-US" altLang="ko-KR" dirty="0" smtClean="0"/>
              <a:t>, XL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X2 </a:t>
            </a:r>
            <a:r>
              <a:rPr lang="ko-KR" altLang="en-US" dirty="0" smtClean="0"/>
              <a:t>사이에서 </a:t>
            </a:r>
            <a:r>
              <a:rPr lang="en-US" altLang="ko-KR" dirty="0" err="1" smtClean="0"/>
              <a:t>fL</a:t>
            </a:r>
            <a:r>
              <a:rPr lang="ko-KR" altLang="en-US" dirty="0" smtClean="0"/>
              <a:t>보다 적은 값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fk</a:t>
            </a:r>
            <a:r>
              <a:rPr lang="en-US" altLang="ko-KR" dirty="0" smtClean="0"/>
              <a:t>)</a:t>
            </a:r>
            <a:r>
              <a:rPr lang="ko-KR" altLang="en-US" baseline="0" dirty="0" smtClean="0"/>
              <a:t> 나오면</a:t>
            </a:r>
            <a:r>
              <a:rPr lang="en-US" altLang="ko-KR" baseline="0" dirty="0" smtClean="0"/>
              <a:t> (non-unimodal),</a:t>
            </a:r>
            <a:r>
              <a:rPr lang="ko-KR" altLang="en-US" baseline="0" dirty="0" smtClean="0"/>
              <a:t> 그냥 </a:t>
            </a:r>
            <a:r>
              <a:rPr lang="en-US" altLang="ko-KR" baseline="0" dirty="0" smtClean="0"/>
              <a:t>unimodal</a:t>
            </a:r>
            <a:r>
              <a:rPr lang="ko-KR" altLang="en-US" baseline="0" dirty="0" smtClean="0"/>
              <a:t>한 것처럼 되도록 </a:t>
            </a:r>
            <a:r>
              <a:rPr lang="en-US" altLang="ko-KR" baseline="0" dirty="0" smtClean="0"/>
              <a:t>range </a:t>
            </a:r>
            <a:r>
              <a:rPr lang="ko-KR" altLang="en-US" baseline="0" dirty="0" smtClean="0"/>
              <a:t>설정해서 </a:t>
            </a:r>
            <a:r>
              <a:rPr lang="en-US" altLang="ko-KR" baseline="0" dirty="0" smtClean="0"/>
              <a:t>continue (</a:t>
            </a:r>
            <a:r>
              <a:rPr lang="en-US" altLang="ko-KR" baseline="0" dirty="0" err="1" smtClean="0"/>
              <a:t>fk</a:t>
            </a:r>
            <a:r>
              <a:rPr lang="en-US" altLang="ko-KR" baseline="0" dirty="0" smtClean="0"/>
              <a:t>, f2, f1), </a:t>
            </a:r>
            <a:r>
              <a:rPr lang="en-US" altLang="ko-KR" baseline="0" dirty="0" err="1" smtClean="0"/>
              <a:t>interva</a:t>
            </a:r>
            <a:r>
              <a:rPr lang="ko-KR" altLang="en-US" baseline="0" dirty="0" smtClean="0"/>
              <a:t>은 </a:t>
            </a:r>
            <a:r>
              <a:rPr lang="en-US" altLang="ko-KR" baseline="0" dirty="0" smtClean="0"/>
              <a:t>[Xk~f1]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CA582-DCC9-4B9A-9FBA-E382D8865BE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73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13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26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28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54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44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215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053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15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57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2552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68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66C5-5F88-4FA8-932A-BE91BBED47D1}" type="datetimeFigureOut">
              <a:rPr lang="ko-KR" altLang="en-US" smtClean="0"/>
              <a:pPr/>
              <a:t>2016-12-08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7974-CE5D-436E-8E6D-0492F2CA4C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97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Maximizing Speedup through Self-Tuning of Processor Allocation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ko-KR" dirty="0" smtClean="0"/>
              <a:t>Presenter : </a:t>
            </a:r>
            <a:r>
              <a:rPr lang="en-US" altLang="ko-KR" dirty="0" err="1" smtClean="0"/>
              <a:t>Hyuk</a:t>
            </a:r>
            <a:r>
              <a:rPr lang="en-US" altLang="ko-KR" dirty="0" smtClean="0"/>
              <a:t>-Jing </a:t>
            </a:r>
            <a:r>
              <a:rPr lang="en-US" altLang="ko-KR" dirty="0" err="1" smtClean="0"/>
              <a:t>Jeong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Inyong</a:t>
            </a:r>
            <a:r>
              <a:rPr lang="en-US" altLang="ko-KR" dirty="0" smtClean="0"/>
              <a:t> Lee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683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Self-Tuning Algorithm (1)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 smtClean="0"/>
              <a:t>Speedup is a single variable function, S(p) : I </a:t>
            </a:r>
            <a:r>
              <a:rPr lang="en-US" altLang="ko-KR" dirty="0" smtClean="0">
                <a:sym typeface="Wingdings" panose="05000000000000000000" pitchFamily="2" charset="2"/>
              </a:rPr>
              <a:t> R with domain [1,P]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S(p) can be calculated by measuring E(p) for any one iteration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Single variable optimization problem</a:t>
            </a:r>
          </a:p>
          <a:p>
            <a:pPr lvl="1"/>
            <a:r>
              <a:rPr lang="en-US" altLang="ko-KR" dirty="0" smtClean="0"/>
              <a:t>Adjustable factor : # of processors</a:t>
            </a:r>
          </a:p>
          <a:p>
            <a:pPr lvl="1"/>
            <a:r>
              <a:rPr lang="en-US" altLang="ko-KR" dirty="0" smtClean="0"/>
              <a:t>Goal : Maximize Speedup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Observation</a:t>
            </a:r>
          </a:p>
          <a:p>
            <a:pPr lvl="1"/>
            <a:r>
              <a:rPr lang="en-US" altLang="ko-KR" dirty="0" smtClean="0"/>
              <a:t>Most speedup functions are unimodal</a:t>
            </a:r>
            <a:endParaRPr lang="en-US" altLang="ko-KR" dirty="0"/>
          </a:p>
          <a:p>
            <a:pPr marL="342900" lvl="1" indent="0">
              <a:buNone/>
            </a:pPr>
            <a:endParaRPr lang="en-US" altLang="ko-KR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6037" y="5333319"/>
            <a:ext cx="1654480" cy="114191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540334" y="6467521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# of processors</a:t>
            </a:r>
            <a:endParaRPr lang="ko-KR" alt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7114" y="530910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Speedup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91821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Self-Tuning Algorithm (2)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MGS (Method of Golden Section)</a:t>
            </a:r>
          </a:p>
          <a:p>
            <a:pPr lvl="1"/>
            <a:r>
              <a:rPr lang="en-US" altLang="ko-KR" dirty="0" smtClean="0"/>
              <a:t>Iterative method to find out </a:t>
            </a:r>
            <a:r>
              <a:rPr lang="en-US" altLang="ko-KR" dirty="0" smtClean="0">
                <a:solidFill>
                  <a:srgbClr val="FF0000"/>
                </a:solidFill>
              </a:rPr>
              <a:t>the extremum of a unimodal function </a:t>
            </a:r>
          </a:p>
          <a:p>
            <a:pPr lvl="1"/>
            <a:endParaRPr lang="en-US" altLang="ko-KR" dirty="0" smtClean="0"/>
          </a:p>
          <a:p>
            <a:r>
              <a:rPr lang="en-US" altLang="ko-KR" sz="1800" dirty="0" smtClean="0"/>
              <a:t>At first, we measure S(1), and S(P). (P : maximum # of processors)</a:t>
            </a:r>
          </a:p>
          <a:p>
            <a:r>
              <a:rPr lang="en-US" altLang="ko-KR" sz="1800" dirty="0" smtClean="0"/>
              <a:t>And then, we measure an intermediate point (f1) which divides the interval [1~P] by golden ratio (0.618)</a:t>
            </a:r>
          </a:p>
          <a:p>
            <a:pPr lvl="1"/>
            <a:r>
              <a:rPr lang="en-US" altLang="ko-KR" dirty="0" smtClean="0"/>
              <a:t>It is known that the ratio will </a:t>
            </a:r>
            <a:r>
              <a:rPr lang="en-US" altLang="ko-KR" dirty="0" smtClean="0"/>
              <a:t>efficiently find out the extremum</a:t>
            </a:r>
            <a:endParaRPr lang="en-US" altLang="ko-KR" dirty="0" smtClean="0"/>
          </a:p>
          <a:p>
            <a:r>
              <a:rPr lang="en-US" altLang="ko-KR" sz="1800" dirty="0"/>
              <a:t>Now we have </a:t>
            </a:r>
            <a:r>
              <a:rPr lang="en-US" altLang="ko-KR" sz="1800" dirty="0">
                <a:solidFill>
                  <a:srgbClr val="FF0000"/>
                </a:solidFill>
              </a:rPr>
              <a:t>3 data  (</a:t>
            </a:r>
            <a:r>
              <a:rPr lang="en-US" altLang="ko-KR" sz="1800" dirty="0" err="1">
                <a:solidFill>
                  <a:srgbClr val="FF0000"/>
                </a:solidFill>
              </a:rPr>
              <a:t>fL</a:t>
            </a:r>
            <a:r>
              <a:rPr lang="en-US" altLang="ko-KR" sz="1800" dirty="0">
                <a:solidFill>
                  <a:srgbClr val="FF0000"/>
                </a:solidFill>
              </a:rPr>
              <a:t>, f1, </a:t>
            </a:r>
            <a:r>
              <a:rPr lang="en-US" altLang="ko-KR" sz="1800" dirty="0" err="1">
                <a:solidFill>
                  <a:srgbClr val="FF0000"/>
                </a:solidFill>
              </a:rPr>
              <a:t>fu</a:t>
            </a:r>
            <a:r>
              <a:rPr lang="en-US" altLang="ko-KR" sz="1800" dirty="0">
                <a:solidFill>
                  <a:srgbClr val="FF0000"/>
                </a:solidFill>
              </a:rPr>
              <a:t>)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max point will be in </a:t>
            </a:r>
            <a:r>
              <a:rPr lang="en-US" altLang="ko-KR" sz="1800" dirty="0" smtClean="0">
                <a:solidFill>
                  <a:srgbClr val="FF0000"/>
                </a:solidFill>
              </a:rPr>
              <a:t>[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XL~Xu</a:t>
            </a:r>
            <a:r>
              <a:rPr lang="en-US" altLang="ko-KR" sz="1800" dirty="0" smtClean="0">
                <a:solidFill>
                  <a:srgbClr val="FF0000"/>
                </a:solidFill>
              </a:rPr>
              <a:t>]</a:t>
            </a:r>
            <a:endParaRPr lang="en-US" altLang="ko-KR" sz="1800" dirty="0">
              <a:solidFill>
                <a:srgbClr val="FF0000"/>
              </a:solidFill>
            </a:endParaRP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665808" y="6611779"/>
            <a:ext cx="2440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Source : http://nm.mathforcollege.com</a:t>
            </a:r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611978" y="462928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Speedup</a:t>
            </a:r>
            <a:endParaRPr lang="ko-KR" alt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901" y="4566094"/>
            <a:ext cx="2771781" cy="1971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7927" y="6192075"/>
            <a:ext cx="126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# of processors</a:t>
            </a:r>
            <a:endParaRPr lang="ko-KR" alt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242486" y="6581001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b/a = 0.618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331018" y="5822743"/>
            <a:ext cx="803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Xl : 1</a:t>
            </a:r>
          </a:p>
          <a:p>
            <a:r>
              <a:rPr lang="en-US" altLang="ko-KR" dirty="0" smtClean="0"/>
              <a:t>Xu : 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374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Self-Tuning Algorithm (3)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Next, we measure f2 located on the symmetry of f1</a:t>
            </a:r>
          </a:p>
          <a:p>
            <a:pPr lvl="1"/>
            <a:r>
              <a:rPr lang="en-US" altLang="ko-KR" dirty="0" smtClean="0"/>
              <a:t>Case 1 (f2 &gt; f1)</a:t>
            </a:r>
          </a:p>
          <a:p>
            <a:pPr lvl="2"/>
            <a:r>
              <a:rPr lang="en-US" altLang="ko-KR" dirty="0" smtClean="0"/>
              <a:t>max point will be in [XL ~ X1], point for next iteration : (</a:t>
            </a:r>
            <a:r>
              <a:rPr lang="en-US" altLang="ko-KR" dirty="0" err="1" smtClean="0"/>
              <a:t>fL</a:t>
            </a:r>
            <a:r>
              <a:rPr lang="en-US" altLang="ko-KR" dirty="0" smtClean="0"/>
              <a:t>, f2, f1)</a:t>
            </a:r>
          </a:p>
          <a:p>
            <a:pPr lvl="1"/>
            <a:r>
              <a:rPr lang="en-US" altLang="ko-KR" dirty="0" smtClean="0"/>
              <a:t>Case 2 (f2 &lt; f1)</a:t>
            </a:r>
          </a:p>
          <a:p>
            <a:pPr lvl="2"/>
            <a:r>
              <a:rPr lang="en-US" altLang="ko-KR" dirty="0" smtClean="0"/>
              <a:t>max point will be in [X2 ~ Xu], point for next iteration : (f2, f1, </a:t>
            </a:r>
            <a:r>
              <a:rPr lang="en-US" altLang="ko-KR" dirty="0" err="1" smtClean="0"/>
              <a:t>fu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6287" y="4375479"/>
            <a:ext cx="5076825" cy="1704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65808" y="6611779"/>
            <a:ext cx="2440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Source : http://nm.mathforcollege.com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406171" y="5915353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# of processors</a:t>
            </a:r>
            <a:endParaRPr lang="ko-KR" alt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161774" y="5874200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# of processors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136" y="43754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Speedup</a:t>
            </a:r>
            <a:endParaRPr lang="ko-KR" alt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435" y="43754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Speedup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3999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Self-Tuning Algorithm 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heuristic algorithm for non-unimodal case</a:t>
            </a:r>
          </a:p>
          <a:p>
            <a:pPr lvl="1"/>
            <a:r>
              <a:rPr lang="en-US" altLang="ko-KR" dirty="0" smtClean="0"/>
              <a:t>If we encounter a new data (f3) which indicates the function is </a:t>
            </a:r>
            <a:r>
              <a:rPr lang="en-US" altLang="ko-KR" dirty="0" smtClean="0">
                <a:solidFill>
                  <a:srgbClr val="FF0000"/>
                </a:solidFill>
              </a:rPr>
              <a:t>not unimodal</a:t>
            </a:r>
            <a:r>
              <a:rPr lang="en-US" altLang="ko-KR" dirty="0" smtClean="0"/>
              <a:t>, then we continue with the largest sub-interval conformal with a unimodal function [f3~f1]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r="50250"/>
          <a:stretch/>
        </p:blipFill>
        <p:spPr>
          <a:xfrm>
            <a:off x="2935287" y="3445771"/>
            <a:ext cx="3744913" cy="252799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657600" y="4889500"/>
            <a:ext cx="101600" cy="1016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2501900" y="4904379"/>
            <a:ext cx="1170579" cy="404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16858" y="525887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f3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2534" y="5712153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# of processors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224464" y="344577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Speedup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Self-Tuning Algorithm Assumption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</a:t>
            </a:r>
            <a:r>
              <a:rPr lang="en-US" altLang="ko-KR" dirty="0" err="1" smtClean="0"/>
              <a:t>unimodal</a:t>
            </a:r>
            <a:r>
              <a:rPr lang="en-US" altLang="ko-KR" dirty="0" smtClean="0"/>
              <a:t> speedup function Case</a:t>
            </a:r>
          </a:p>
          <a:p>
            <a:pPr lvl="1"/>
            <a:r>
              <a:rPr lang="en-US" altLang="ko-KR" dirty="0" smtClean="0"/>
              <a:t>Heuristic-based extended MGS search procedure will correctly locate global maximum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Speedup assumption</a:t>
            </a:r>
          </a:p>
          <a:p>
            <a:pPr lvl="1"/>
            <a:r>
              <a:rPr lang="en-US" altLang="ko-KR" dirty="0" smtClean="0"/>
              <a:t>The basic procedure assumes about job’s latter behavior with speedup values at the beginning of execution </a:t>
            </a:r>
          </a:p>
          <a:p>
            <a:pPr lvl="1"/>
            <a:r>
              <a:rPr lang="en-US" altLang="ko-KR" dirty="0" smtClean="0"/>
              <a:t>But, speedup is independent with time. So allocation found may not be so appropriate in later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Speedup values of successive iterations will vary to some degree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Refined Self-tuning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Change-driven self-tuning</a:t>
            </a:r>
          </a:p>
          <a:p>
            <a:pPr lvl="1"/>
            <a:r>
              <a:rPr lang="en-US" altLang="ko-KR" dirty="0" smtClean="0"/>
              <a:t>Continuously monitors job efficiency and re-initiates the search procedure whenever it notices a </a:t>
            </a:r>
            <a:r>
              <a:rPr lang="en-US" altLang="ko-KR" dirty="0" smtClean="0">
                <a:solidFill>
                  <a:srgbClr val="FF0000"/>
                </a:solidFill>
              </a:rPr>
              <a:t>significant change </a:t>
            </a:r>
            <a:r>
              <a:rPr lang="en-US" altLang="ko-KR" dirty="0" smtClean="0"/>
              <a:t>in efficiency</a:t>
            </a:r>
          </a:p>
          <a:p>
            <a:pPr lvl="1"/>
            <a:r>
              <a:rPr lang="en-US" altLang="ko-KR" dirty="0" smtClean="0"/>
              <a:t>Accords to a predefined threshold value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Time-driven self-tuning</a:t>
            </a:r>
          </a:p>
          <a:p>
            <a:pPr lvl="1"/>
            <a:r>
              <a:rPr lang="en-US" altLang="ko-KR" dirty="0" smtClean="0"/>
              <a:t>Useful when job efficiency changes in the middle of self-tuning search but stabilizes before the search completes</a:t>
            </a:r>
          </a:p>
          <a:p>
            <a:pPr lvl="1"/>
            <a:r>
              <a:rPr lang="en-US" altLang="ko-KR" dirty="0" smtClean="0"/>
              <a:t>Includes the change-driven approach and </a:t>
            </a:r>
            <a:r>
              <a:rPr lang="en-US" altLang="ko-KR" dirty="0" smtClean="0">
                <a:solidFill>
                  <a:srgbClr val="FF0000"/>
                </a:solidFill>
              </a:rPr>
              <a:t>rerun the search procedure periodically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2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Self-tuning imposes very little overhead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Basic self-tuning is significantly better than no-tuning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06" y="1420986"/>
            <a:ext cx="45561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" y="1447973"/>
            <a:ext cx="44196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Change-driven self-tuning can significantly improve performance over basic self-tuning</a:t>
            </a:r>
            <a:endParaRPr lang="ko-KR" altLang="en-US" dirty="0"/>
          </a:p>
        </p:txBody>
      </p:sp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40768"/>
            <a:ext cx="4601475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171450" lvl="1">
              <a:spcBef>
                <a:spcPts val="750"/>
              </a:spcBef>
            </a:pPr>
            <a:r>
              <a:rPr lang="en-US" altLang="ko-KR" sz="2000" kern="0" dirty="0" smtClean="0"/>
              <a:t>Time-driven self-tuning is not useful for the programs here</a:t>
            </a:r>
          </a:p>
          <a:p>
            <a:pPr marL="171450" lvl="1">
              <a:spcBef>
                <a:spcPts val="750"/>
              </a:spcBef>
            </a:pPr>
            <a:endParaRPr lang="en-US" altLang="ko-KR" sz="2000" kern="0" dirty="0" smtClean="0"/>
          </a:p>
          <a:p>
            <a:pPr marL="171450" lvl="1">
              <a:spcBef>
                <a:spcPts val="750"/>
              </a:spcBef>
            </a:pPr>
            <a:r>
              <a:rPr lang="en-US" altLang="ko-KR" sz="2000" kern="0" dirty="0" smtClean="0"/>
              <a:t>The performance benefit of self-tuning can be limited by the cost of probes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44" y="1409030"/>
            <a:ext cx="3997644" cy="291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532" y="1340768"/>
            <a:ext cx="4140704" cy="302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endParaRPr lang="en-US" altLang="ko-KR" dirty="0"/>
          </a:p>
          <a:p>
            <a:r>
              <a:rPr lang="en-US" altLang="ko-KR" dirty="0" smtClean="0"/>
              <a:t>Experimental Environments</a:t>
            </a:r>
          </a:p>
          <a:p>
            <a:endParaRPr lang="en-US" altLang="ko-KR" dirty="0"/>
          </a:p>
          <a:p>
            <a:r>
              <a:rPr lang="en-US" altLang="ko-KR" dirty="0" smtClean="0"/>
              <a:t>Self-Tuning Algorithms</a:t>
            </a:r>
          </a:p>
          <a:p>
            <a:endParaRPr lang="en-US" altLang="ko-KR" dirty="0"/>
          </a:p>
          <a:p>
            <a:r>
              <a:rPr lang="en-US" altLang="ko-KR" dirty="0" smtClean="0"/>
              <a:t>Multi-Phase Self-Tuning Algorithms</a:t>
            </a:r>
          </a:p>
          <a:p>
            <a:endParaRPr lang="en-US" altLang="ko-KR" dirty="0"/>
          </a:p>
          <a:p>
            <a:r>
              <a:rPr lang="en-US" altLang="ko-KR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227933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29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of refined self-tuning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iterations of some applications are composed of </a:t>
            </a:r>
            <a:r>
              <a:rPr lang="en-US" altLang="ko-KR" dirty="0" smtClean="0">
                <a:solidFill>
                  <a:srgbClr val="FF0000"/>
                </a:solidFill>
              </a:rPr>
              <a:t>multiple</a:t>
            </a:r>
            <a:r>
              <a:rPr lang="en-US" altLang="ko-KR" dirty="0" smtClean="0"/>
              <a:t> parallel phases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Phase</a:t>
            </a:r>
          </a:p>
          <a:p>
            <a:pPr lvl="1"/>
            <a:r>
              <a:rPr lang="en-US" altLang="ko-KR" dirty="0" smtClean="0"/>
              <a:t>A specific piece of code</a:t>
            </a:r>
          </a:p>
          <a:p>
            <a:pPr lvl="1"/>
            <a:r>
              <a:rPr lang="en-US" altLang="ko-KR" dirty="0" smtClean="0"/>
              <a:t>e.g. parallel loop in a compiler-parallelized program</a:t>
            </a:r>
          </a:p>
          <a:p>
            <a:pPr lvl="1"/>
            <a:r>
              <a:rPr lang="en-US" altLang="ko-KR" dirty="0" smtClean="0"/>
              <a:t>Each phase may be executed or not depending on the outcome of conditional expressions and sequential loop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of refined self-tuning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Extension of problem</a:t>
            </a:r>
          </a:p>
          <a:p>
            <a:pPr lvl="1"/>
            <a:r>
              <a:rPr lang="en-US" altLang="ko-KR" dirty="0" smtClean="0"/>
              <a:t>Assume that on each try to and exit from a phase, the runtime system is provided with the unique ID of the phase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Find a processor allocation vector </a:t>
            </a:r>
            <a:r>
              <a:rPr lang="en-US" altLang="ko-KR" dirty="0" smtClean="0"/>
              <a:t>(p1, p2, …, pn) that maximizes performance when there are n phases in an iteration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Independent multi-phase self-tuning (IMPST)</a:t>
            </a:r>
          </a:p>
          <a:p>
            <a:pPr lvl="1"/>
            <a:r>
              <a:rPr lang="en-US" altLang="ko-KR" dirty="0" smtClean="0"/>
              <a:t>Merely </a:t>
            </a:r>
            <a:r>
              <a:rPr lang="en-US" altLang="ko-KR" dirty="0" smtClean="0">
                <a:solidFill>
                  <a:srgbClr val="FF0000"/>
                </a:solidFill>
              </a:rPr>
              <a:t>apply basic self-tuning to each phase </a:t>
            </a:r>
            <a:r>
              <a:rPr lang="en-US" altLang="ko-KR" dirty="0" smtClean="0"/>
              <a:t>independently</a:t>
            </a:r>
          </a:p>
          <a:p>
            <a:pPr lvl="1"/>
            <a:r>
              <a:rPr lang="en-US" altLang="ko-KR" dirty="0" smtClean="0"/>
              <a:t>Simple</a:t>
            </a:r>
          </a:p>
          <a:p>
            <a:pPr lvl="1"/>
            <a:r>
              <a:rPr lang="en-US" altLang="ko-KR" dirty="0" smtClean="0"/>
              <a:t>Problem : Performance of each phase ALSO depends on the allocations for other phases.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Inter-dependent multi-phase self-tuning (DMPST)</a:t>
            </a:r>
          </a:p>
          <a:p>
            <a:pPr lvl="1"/>
            <a:r>
              <a:rPr lang="en-US" altLang="ko-KR" sz="1700" dirty="0" smtClean="0"/>
              <a:t>Simulated annealing and a heuristic-based approach</a:t>
            </a:r>
          </a:p>
          <a:p>
            <a:pPr lvl="1"/>
            <a:r>
              <a:rPr lang="en-US" altLang="ko-KR" dirty="0" smtClean="0"/>
              <a:t>Randomized search technique</a:t>
            </a:r>
          </a:p>
          <a:p>
            <a:pPr lvl="2"/>
            <a:r>
              <a:rPr lang="en-US" altLang="ko-KR" dirty="0" smtClean="0"/>
              <a:t>Choosing an initial candidate allocation vector</a:t>
            </a:r>
          </a:p>
          <a:p>
            <a:pPr lvl="2"/>
            <a:r>
              <a:rPr lang="en-US" altLang="ko-KR" dirty="0" smtClean="0"/>
              <a:t>Selecting a new candidate vector (random multiplied)</a:t>
            </a:r>
          </a:p>
          <a:p>
            <a:pPr lvl="2"/>
            <a:r>
              <a:rPr lang="en-US" altLang="ko-KR" dirty="0" smtClean="0"/>
              <a:t>Evaluating and accepting new candidate vectors until steady state</a:t>
            </a:r>
          </a:p>
          <a:p>
            <a:pPr lvl="2"/>
            <a:r>
              <a:rPr lang="en-US" altLang="ko-KR" dirty="0" smtClean="0"/>
              <a:t>Terminating the search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Multi-phase techniques are able to achieve performance not realizable by any fixed allocation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Inter-dependent self-tuning yields better performance than any other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56" y="1550472"/>
            <a:ext cx="7602022" cy="273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Maximizing application speedup through runtime, self-selection of an appropriate number of processors on which to run</a:t>
            </a:r>
          </a:p>
          <a:p>
            <a:pPr lvl="1"/>
            <a:r>
              <a:rPr lang="en-US" altLang="ko-KR" dirty="0" smtClean="0"/>
              <a:t>Based on ability to measure program inefficiencies</a:t>
            </a:r>
          </a:p>
          <a:p>
            <a:pPr lvl="1"/>
            <a:endParaRPr lang="en-US" altLang="ko-KR" dirty="0" smtClean="0"/>
          </a:p>
          <a:p>
            <a:r>
              <a:rPr lang="en-US" altLang="ko-KR" sz="2000" dirty="0" smtClean="0"/>
              <a:t>Simple search procedures can automatically select appropriate numbers of processors</a:t>
            </a:r>
          </a:p>
          <a:p>
            <a:pPr lvl="1"/>
            <a:r>
              <a:rPr lang="en-US" altLang="ko-KR" sz="2000" dirty="0" smtClean="0"/>
              <a:t>Relieves the user from the burden of determining the precise number of processors to use for each input data set</a:t>
            </a:r>
          </a:p>
          <a:p>
            <a:pPr lvl="1"/>
            <a:r>
              <a:rPr lang="en-US" altLang="ko-KR" sz="2000" dirty="0" smtClean="0"/>
              <a:t>Potential to outperform any static allocation</a:t>
            </a:r>
            <a:endParaRPr lang="ko-KR" altLang="en-US" sz="20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22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maximize the speedup of a parallel Job?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More processors do not lead to more speedup</a:t>
                </a:r>
              </a:p>
              <a:p>
                <a:pPr lvl="1"/>
                <a:r>
                  <a:rPr lang="en-US" altLang="ko-KR" dirty="0" smtClean="0"/>
                  <a:t>Optimal processor number for a job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𝑜𝑝𝑡</m:t>
                        </m:r>
                      </m:sub>
                    </m:sSub>
                  </m:oMath>
                </a14:m>
                <a:r>
                  <a:rPr lang="en-US" altLang="ko-KR" dirty="0" smtClean="0"/>
                  <a:t>) will be</a:t>
                </a:r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 </m:t>
                      </m:r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𝑝𝑟𝑜𝑐𝑒𝑠𝑠𝑜𝑟𝑠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dirty="0" smtClean="0"/>
              </a:p>
              <a:p>
                <a:pPr marL="342900" lvl="1" indent="0">
                  <a:buNone/>
                </a:pPr>
                <a:endParaRPr lang="en-US" altLang="ko-KR" dirty="0"/>
              </a:p>
              <a:p>
                <a:r>
                  <a:rPr lang="en-US" altLang="ko-KR" dirty="0" smtClean="0"/>
                  <a:t>No static processor allocation may be optimal</a:t>
                </a:r>
              </a:p>
              <a:p>
                <a:pPr lvl="1"/>
                <a:r>
                  <a:rPr lang="en-US" altLang="ko-KR" dirty="0" smtClean="0"/>
                  <a:t>A job’s speedup may vary as its execution evolves over time</a:t>
                </a:r>
              </a:p>
              <a:p>
                <a:endParaRPr lang="en-US" altLang="ko-KR" dirty="0"/>
              </a:p>
              <a:p>
                <a:r>
                  <a:rPr lang="en-US" altLang="ko-KR" dirty="0" smtClean="0"/>
                  <a:t>Author’s Solution : Dynamically determine the number of processors 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 Self-tuning</a:t>
                </a:r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97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Self-Tuning Overview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Self-Tuning iteratively performs 3 steps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1. Dynamically measure </a:t>
            </a:r>
            <a:r>
              <a:rPr lang="en-US" altLang="ko-KR" dirty="0" smtClean="0">
                <a:solidFill>
                  <a:srgbClr val="FF0000"/>
                </a:solidFill>
              </a:rPr>
              <a:t>job efficiencies (E(p))</a:t>
            </a:r>
            <a:r>
              <a:rPr lang="en-US" altLang="ko-KR" dirty="0" smtClean="0"/>
              <a:t> at different processor allocations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2. Calculate </a:t>
            </a:r>
            <a:r>
              <a:rPr lang="en-US" altLang="ko-KR" dirty="0" smtClean="0">
                <a:solidFill>
                  <a:srgbClr val="FF0000"/>
                </a:solidFill>
              </a:rPr>
              <a:t>speedup (S(p))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3. Adjust a job’s processor allocation to maximize speedup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43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Environment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03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environment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KSR-2 COMA shared memory multiprocessor (supercomputer)</a:t>
            </a:r>
          </a:p>
          <a:p>
            <a:endParaRPr lang="en-US" altLang="ko-KR" dirty="0"/>
          </a:p>
          <a:p>
            <a:r>
              <a:rPr lang="en-US" altLang="ko-KR" dirty="0" smtClean="0"/>
              <a:t>KSR-2 provides a tool named </a:t>
            </a:r>
            <a:r>
              <a:rPr lang="en-US" altLang="ko-KR" u="sng" dirty="0" smtClean="0"/>
              <a:t>event monitor </a:t>
            </a:r>
            <a:r>
              <a:rPr lang="en-US" altLang="ko-KR" dirty="0" smtClean="0"/>
              <a:t>which measures runtime information such as,</a:t>
            </a:r>
          </a:p>
          <a:p>
            <a:pPr lvl="1"/>
            <a:r>
              <a:rPr lang="en-US" altLang="ko-KR" dirty="0" smtClean="0"/>
              <a:t>Elapsed execution time</a:t>
            </a:r>
          </a:p>
          <a:p>
            <a:pPr lvl="1"/>
            <a:r>
              <a:rPr lang="en-US" altLang="ko-KR" dirty="0" smtClean="0"/>
              <a:t>Accumulated user-mode execution time</a:t>
            </a:r>
          </a:p>
          <a:p>
            <a:pPr lvl="1"/>
            <a:r>
              <a:rPr lang="en-US" altLang="ko-KR" dirty="0" smtClean="0"/>
              <a:t>Accumulated idle time</a:t>
            </a:r>
          </a:p>
          <a:p>
            <a:pPr lvl="1"/>
            <a:r>
              <a:rPr lang="en-US" altLang="ko-KR" dirty="0" smtClean="0"/>
              <a:t>Accumulated processor stall time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10 parallel applications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Manually instrumented the apps to measure runtime information using the event monitor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3680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Measuring Job Efficiency &amp;</a:t>
            </a:r>
            <a:br>
              <a:rPr lang="en-US" altLang="ko-KR" dirty="0" smtClean="0"/>
            </a:br>
            <a:r>
              <a:rPr lang="en-US" altLang="ko-KR" dirty="0" smtClean="0"/>
              <a:t>Calculating Speedup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Max job efficiency : 1</a:t>
                </a:r>
              </a:p>
              <a:p>
                <a:r>
                  <a:rPr lang="en-US" altLang="ko-KR" dirty="0" smtClean="0"/>
                  <a:t>4 well-known factors that reduce job efficiency</a:t>
                </a:r>
              </a:p>
              <a:p>
                <a:pPr lvl="1"/>
                <a:r>
                  <a:rPr lang="en-US" altLang="ko-KR" strike="sngStrike" dirty="0" smtClean="0"/>
                  <a:t>Parallelization overhead</a:t>
                </a:r>
                <a:r>
                  <a:rPr lang="en-US" altLang="ko-KR" dirty="0" smtClean="0"/>
                  <a:t> (typically small)</a:t>
                </a:r>
              </a:p>
              <a:p>
                <a:pPr lvl="1"/>
                <a:r>
                  <a:rPr lang="en-US" altLang="ko-KR" dirty="0" smtClean="0"/>
                  <a:t>System overhead</a:t>
                </a:r>
              </a:p>
              <a:p>
                <a:pPr lvl="1"/>
                <a:r>
                  <a:rPr lang="en-US" altLang="ko-KR" dirty="0" smtClean="0"/>
                  <a:t>Idleness</a:t>
                </a:r>
              </a:p>
              <a:p>
                <a:pPr lvl="1"/>
                <a:r>
                  <a:rPr lang="en-US" altLang="ko-KR" dirty="0" smtClean="0"/>
                  <a:t>Communication (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dirty="0" smtClean="0"/>
                  <a:t> processor stall)</a:t>
                </a:r>
              </a:p>
              <a:p>
                <a:pPr marL="342900" lvl="1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5210" y="4154671"/>
            <a:ext cx="5607661" cy="888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65210" y="5960847"/>
            <a:ext cx="2143125" cy="514350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16200000">
            <a:off x="4132637" y="4264269"/>
            <a:ext cx="175846" cy="173403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778020" y="4727326"/>
            <a:ext cx="175846" cy="80547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6959121" y="4727326"/>
            <a:ext cx="175846" cy="80547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33526" y="5255947"/>
            <a:ext cx="197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System overhead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58156" y="521798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Idleness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41167" y="5217986"/>
            <a:ext cx="167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Processor stall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0" y="4433288"/>
            <a:ext cx="1550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Efficiency :</a:t>
            </a:r>
          </a:p>
          <a:p>
            <a:r>
              <a:rPr lang="en-US" altLang="ko-KR" dirty="0" smtClean="0"/>
              <a:t>(processor p)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8649" y="5988733"/>
            <a:ext cx="1550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Speedup :</a:t>
            </a:r>
          </a:p>
          <a:p>
            <a:r>
              <a:rPr lang="en-US" altLang="ko-KR" dirty="0" smtClean="0"/>
              <a:t>(processor p)</a:t>
            </a:r>
            <a:endParaRPr lang="ko-KR" alt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632402" y="2860086"/>
            <a:ext cx="33541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Measureable factors</a:t>
            </a:r>
          </a:p>
          <a:p>
            <a:r>
              <a:rPr lang="en-US" altLang="ko-KR" sz="1600" dirty="0" smtClean="0"/>
              <a:t>WT(p) : Elapsed execution time</a:t>
            </a:r>
          </a:p>
          <a:p>
            <a:r>
              <a:rPr lang="en-US" altLang="ko-KR" sz="1600" dirty="0" smtClean="0"/>
              <a:t>UT(p) : User-mode execution time</a:t>
            </a:r>
          </a:p>
          <a:p>
            <a:r>
              <a:rPr lang="en-US" altLang="ko-KR" sz="1600" dirty="0" smtClean="0"/>
              <a:t>IT(p) : Idle time</a:t>
            </a:r>
          </a:p>
          <a:p>
            <a:r>
              <a:rPr lang="en-US" altLang="ko-KR" sz="1600" dirty="0" smtClean="0"/>
              <a:t>PST(p) : Processor stall time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474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Self-Tuning Algorithm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2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1374</TotalTime>
  <Words>1355</Words>
  <Application>Microsoft Office PowerPoint</Application>
  <PresentationFormat>On-screen Show (4:3)</PresentationFormat>
  <Paragraphs>258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맑은 고딕</vt:lpstr>
      <vt:lpstr>Arial</vt:lpstr>
      <vt:lpstr>Cambria Math</vt:lpstr>
      <vt:lpstr>Wingdings</vt:lpstr>
      <vt:lpstr>Office Theme</vt:lpstr>
      <vt:lpstr>Maximizing Speedup through Self-Tuning of Processor Allocation</vt:lpstr>
      <vt:lpstr>Contents</vt:lpstr>
      <vt:lpstr>Introduction</vt:lpstr>
      <vt:lpstr>How to maximize the speedup of a parallel Job?</vt:lpstr>
      <vt:lpstr>Self-Tuning Overview</vt:lpstr>
      <vt:lpstr>Experimental Environment</vt:lpstr>
      <vt:lpstr>Experimental environment</vt:lpstr>
      <vt:lpstr>Measuring Job Efficiency &amp; Calculating Speedup</vt:lpstr>
      <vt:lpstr>Self-Tuning Algorithm</vt:lpstr>
      <vt:lpstr>Basic Self-Tuning Algorithm (1)</vt:lpstr>
      <vt:lpstr>Basic Self-Tuning Algorithm (2)</vt:lpstr>
      <vt:lpstr>Basic Self-Tuning Algorithm (3)</vt:lpstr>
      <vt:lpstr>Basic Self-Tuning Algorithm (4)</vt:lpstr>
      <vt:lpstr>Basic Self-Tuning Algorithm Assumption</vt:lpstr>
      <vt:lpstr>Refined Self-tuning approach</vt:lpstr>
      <vt:lpstr>Performance</vt:lpstr>
      <vt:lpstr>Performance</vt:lpstr>
      <vt:lpstr>Performance</vt:lpstr>
      <vt:lpstr>Performance</vt:lpstr>
      <vt:lpstr>Multi-phase Self-tuning</vt:lpstr>
      <vt:lpstr>Problem of refined self-tuning approach</vt:lpstr>
      <vt:lpstr>Problem of refined self-tuning approach</vt:lpstr>
      <vt:lpstr>Multi-phase Self-tuning (1)</vt:lpstr>
      <vt:lpstr>Multi-phase Self-tuning (2)</vt:lpstr>
      <vt:lpstr>Multi-phase Self-tuning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Speedup through Self-Tuning of Processor Allocation</dc:title>
  <dc:creator>hjj</dc:creator>
  <cp:lastModifiedBy>hjj</cp:lastModifiedBy>
  <cp:revision>92</cp:revision>
  <dcterms:created xsi:type="dcterms:W3CDTF">2016-12-04T09:34:28Z</dcterms:created>
  <dcterms:modified xsi:type="dcterms:W3CDTF">2016-12-08T05:21:35Z</dcterms:modified>
</cp:coreProperties>
</file>